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Roboto Slab"/>
      <p:regular r:id="rId24"/>
      <p:bold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Source Sans Pr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Slab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regular.fntdata"/><Relationship Id="rId25" Type="http://schemas.openxmlformats.org/officeDocument/2006/relationships/font" Target="fonts/RobotoSlab-bold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ourceSansPro-bold.fntdata"/><Relationship Id="rId30" Type="http://schemas.openxmlformats.org/officeDocument/2006/relationships/font" Target="fonts/SourceSansPro-regular.fntdata"/><Relationship Id="rId11" Type="http://schemas.openxmlformats.org/officeDocument/2006/relationships/slide" Target="slides/slide7.xml"/><Relationship Id="rId33" Type="http://schemas.openxmlformats.org/officeDocument/2006/relationships/font" Target="fonts/SourceSansPro-boldItalic.fntdata"/><Relationship Id="rId10" Type="http://schemas.openxmlformats.org/officeDocument/2006/relationships/slide" Target="slides/slide6.xml"/><Relationship Id="rId32" Type="http://schemas.openxmlformats.org/officeDocument/2006/relationships/font" Target="fonts/SourceSansPr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519460e03_0_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519460e0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519460e03_1_1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519460e03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519460e03_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519460e0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Mexico</a:t>
            </a:r>
            <a:endParaRPr sz="1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3rd Highest Police Density, 6th Lowest Opioid Use</a:t>
            </a:r>
            <a:endParaRPr sz="1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Louisiana</a:t>
            </a:r>
            <a:endParaRPr sz="1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5th Highest Police Density, 8th Highest Opioid</a:t>
            </a:r>
            <a:endParaRPr sz="1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 lowest police density states, one with high OP one with low OP</a:t>
            </a:r>
            <a:endParaRPr sz="1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Washington</a:t>
            </a:r>
            <a:endParaRPr sz="1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1st Lowest Police Density, 4th Highest Opiod Use</a:t>
            </a:r>
            <a:endParaRPr sz="1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Wisconsin</a:t>
            </a:r>
            <a:endParaRPr sz="1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4th Lowest Police Density, 2nd Lowest Opioid Use</a:t>
            </a:r>
            <a:endParaRPr sz="1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519460e03_1_1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519460e03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519460e03_1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d519460e03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519460e03_1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519460e03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INVERSE RELATIONSHIP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d519460e03_0_2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d519460e03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bf1dbd179_0_1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bf1dbd17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bf1dbd179_0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bf1dbd17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519460e03_0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519460e0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519460e03_0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519460e0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519460e03_0_1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519460e0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519460e03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519460e0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 flipH="1" rot="10800000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idx="1" type="body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i="1" sz="3600"/>
            </a:lvl1pPr>
            <a:lvl2pPr indent="-4572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i="1" sz="3600"/>
            </a:lvl2pPr>
            <a:lvl3pPr indent="-4572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i="1" sz="3600"/>
            </a:lvl3pPr>
            <a:lvl4pPr indent="-457200" lvl="3" marL="18288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4pPr>
            <a:lvl5pPr indent="-457200" lvl="4" marL="22860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5pPr>
            <a:lvl6pPr indent="-457200" lvl="5" marL="2743200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6pPr>
            <a:lvl7pPr indent="-457200" lvl="6" marL="32004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7pPr>
            <a:lvl8pPr indent="-457200" lvl="7" marL="36576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8pPr>
            <a:lvl9pPr indent="-457200" lvl="8" marL="41148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sz="60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4"/>
          <p:cNvCxnSpPr/>
          <p:nvPr/>
        </p:nvCxnSpPr>
        <p:spPr>
          <a:xfrm flipH="1" rot="10800000">
            <a:off x="4704510" y="351930"/>
            <a:ext cx="347100" cy="474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3" type="body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idx="1" type="body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Relationship Id="rId4" Type="http://schemas.openxmlformats.org/officeDocument/2006/relationships/image" Target="../media/image29.jpg"/><Relationship Id="rId5" Type="http://schemas.openxmlformats.org/officeDocument/2006/relationships/image" Target="../media/image31.jpg"/><Relationship Id="rId6" Type="http://schemas.openxmlformats.org/officeDocument/2006/relationships/image" Target="../media/image3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21.png"/><Relationship Id="rId6" Type="http://schemas.openxmlformats.org/officeDocument/2006/relationships/image" Target="../media/image9.jpg"/><Relationship Id="rId7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type="ctrTitle"/>
          </p:nvPr>
        </p:nvSpPr>
        <p:spPr>
          <a:xfrm>
            <a:off x="666075" y="1359875"/>
            <a:ext cx="7674600" cy="179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Recreational Drugs and Police Data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 txBox="1"/>
          <p:nvPr>
            <p:ph type="title"/>
          </p:nvPr>
        </p:nvSpPr>
        <p:spPr>
          <a:xfrm>
            <a:off x="253000" y="308125"/>
            <a:ext cx="87000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Lowess Smoothing Scatter Plots Arrests Per Capita</a:t>
            </a:r>
            <a:endParaRPr sz="2700"/>
          </a:p>
        </p:txBody>
      </p:sp>
      <p:sp>
        <p:nvSpPr>
          <p:cNvPr id="233" name="Google Shape;233;p21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75" y="1203875"/>
            <a:ext cx="2897724" cy="1651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3137" y="1203875"/>
            <a:ext cx="2897723" cy="1678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000" y="2926513"/>
            <a:ext cx="2897724" cy="162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5275" y="1217823"/>
            <a:ext cx="2897725" cy="16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4138" y="2882375"/>
            <a:ext cx="2897727" cy="17142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1"/>
          <p:cNvSpPr txBox="1"/>
          <p:nvPr/>
        </p:nvSpPr>
        <p:spPr>
          <a:xfrm>
            <a:off x="6187050" y="3431738"/>
            <a:ext cx="217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❖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Insignificant nonlinearity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2"/>
          <p:cNvSpPr txBox="1"/>
          <p:nvPr>
            <p:ph idx="4294967295" type="ctrTitle"/>
          </p:nvPr>
        </p:nvSpPr>
        <p:spPr>
          <a:xfrm>
            <a:off x="533400" y="1252131"/>
            <a:ext cx="4779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Finding #1</a:t>
            </a:r>
            <a:endParaRPr b="1" sz="6000"/>
          </a:p>
        </p:txBody>
      </p:sp>
      <p:sp>
        <p:nvSpPr>
          <p:cNvPr id="247" name="Google Shape;247;p22"/>
          <p:cNvSpPr txBox="1"/>
          <p:nvPr>
            <p:ph idx="4294967295" type="subTitle"/>
          </p:nvPr>
        </p:nvSpPr>
        <p:spPr>
          <a:xfrm>
            <a:off x="102675" y="2394550"/>
            <a:ext cx="5482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Policing and arrests have no impact on recreational drug use</a:t>
            </a:r>
            <a:endParaRPr/>
          </a:p>
        </p:txBody>
      </p:sp>
      <p:cxnSp>
        <p:nvCxnSpPr>
          <p:cNvPr id="248" name="Google Shape;248;p22"/>
          <p:cNvCxnSpPr/>
          <p:nvPr/>
        </p:nvCxnSpPr>
        <p:spPr>
          <a:xfrm flipH="1" rot="10800000">
            <a:off x="6805299" y="540952"/>
            <a:ext cx="143700" cy="377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2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2"/>
          <p:cNvCxnSpPr>
            <a:endCxn id="245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22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2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3" name="Google Shape;253;p22"/>
          <p:cNvGrpSpPr/>
          <p:nvPr/>
        </p:nvGrpSpPr>
        <p:grpSpPr>
          <a:xfrm>
            <a:off x="6111644" y="1439613"/>
            <a:ext cx="1103612" cy="784804"/>
            <a:chOff x="3927500" y="301425"/>
            <a:chExt cx="461550" cy="411625"/>
          </a:xfrm>
        </p:grpSpPr>
        <p:sp>
          <p:nvSpPr>
            <p:cNvPr id="254" name="Google Shape;254;p22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Police Density by State</a:t>
            </a:r>
            <a:endParaRPr/>
          </a:p>
        </p:txBody>
      </p:sp>
      <p:sp>
        <p:nvSpPr>
          <p:cNvPr id="286" name="Google Shape;286;p23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7" name="Google Shape;287;p23"/>
          <p:cNvPicPr preferRelativeResize="0"/>
          <p:nvPr/>
        </p:nvPicPr>
        <p:blipFill rotWithShape="1">
          <a:blip r:embed="rId3">
            <a:alphaModFix/>
          </a:blip>
          <a:srcRect b="24448" l="0" r="0" t="21911"/>
          <a:stretch/>
        </p:blipFill>
        <p:spPr>
          <a:xfrm>
            <a:off x="234900" y="1020975"/>
            <a:ext cx="6085800" cy="318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3"/>
          <p:cNvSpPr txBox="1"/>
          <p:nvPr>
            <p:ph type="title"/>
          </p:nvPr>
        </p:nvSpPr>
        <p:spPr>
          <a:xfrm>
            <a:off x="6402475" y="1178450"/>
            <a:ext cx="2001900" cy="4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Top 3 States </a:t>
            </a:r>
            <a:endParaRPr sz="2200"/>
          </a:p>
        </p:txBody>
      </p:sp>
      <p:sp>
        <p:nvSpPr>
          <p:cNvPr id="289" name="Google Shape;289;p23"/>
          <p:cNvSpPr txBox="1"/>
          <p:nvPr/>
        </p:nvSpPr>
        <p:spPr>
          <a:xfrm>
            <a:off x="6320700" y="1793175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Sans Pro"/>
                <a:ea typeface="Source Sans Pro"/>
                <a:cs typeface="Source Sans Pro"/>
                <a:sym typeface="Source Sans Pro"/>
              </a:rPr>
              <a:t>1.    </a:t>
            </a:r>
            <a:r>
              <a:rPr b="1" lang="en" sz="2000">
                <a:latin typeface="Source Sans Pro"/>
                <a:ea typeface="Source Sans Pro"/>
                <a:cs typeface="Source Sans Pro"/>
                <a:sym typeface="Source Sans Pro"/>
              </a:rPr>
              <a:t>Delaware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Sans Pro"/>
                <a:ea typeface="Source Sans Pro"/>
                <a:cs typeface="Source Sans Pro"/>
                <a:sym typeface="Source Sans Pro"/>
              </a:rPr>
              <a:t>2.    New Hampshire</a:t>
            </a:r>
            <a:endParaRPr b="1"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Sans Pro"/>
                <a:ea typeface="Source Sans Pro"/>
                <a:cs typeface="Source Sans Pro"/>
                <a:sym typeface="Source Sans Pro"/>
              </a:rPr>
              <a:t>3.    New Mexico</a:t>
            </a:r>
            <a:endParaRPr b="1"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Density of Recreational Drug Use by State</a:t>
            </a:r>
            <a:endParaRPr/>
          </a:p>
        </p:txBody>
      </p:sp>
      <p:sp>
        <p:nvSpPr>
          <p:cNvPr id="295" name="Google Shape;295;p2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6" name="Google Shape;296;p24"/>
          <p:cNvPicPr preferRelativeResize="0"/>
          <p:nvPr/>
        </p:nvPicPr>
        <p:blipFill rotWithShape="1">
          <a:blip r:embed="rId3">
            <a:alphaModFix/>
          </a:blip>
          <a:srcRect b="24721" l="0" r="0" t="18682"/>
          <a:stretch/>
        </p:blipFill>
        <p:spPr>
          <a:xfrm>
            <a:off x="862400" y="900975"/>
            <a:ext cx="3000000" cy="165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4"/>
          <p:cNvPicPr preferRelativeResize="0"/>
          <p:nvPr/>
        </p:nvPicPr>
        <p:blipFill rotWithShape="1">
          <a:blip r:embed="rId4">
            <a:alphaModFix/>
          </a:blip>
          <a:srcRect b="22297" l="0" r="0" t="21437"/>
          <a:stretch/>
        </p:blipFill>
        <p:spPr>
          <a:xfrm>
            <a:off x="4989525" y="937650"/>
            <a:ext cx="2966900" cy="162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4"/>
          <p:cNvPicPr preferRelativeResize="0"/>
          <p:nvPr/>
        </p:nvPicPr>
        <p:blipFill rotWithShape="1">
          <a:blip r:embed="rId5">
            <a:alphaModFix/>
          </a:blip>
          <a:srcRect b="25304" l="0" r="0" t="23781"/>
          <a:stretch/>
        </p:blipFill>
        <p:spPr>
          <a:xfrm>
            <a:off x="5063025" y="2702925"/>
            <a:ext cx="2966890" cy="14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4"/>
          <p:cNvPicPr preferRelativeResize="0"/>
          <p:nvPr/>
        </p:nvPicPr>
        <p:blipFill rotWithShape="1">
          <a:blip r:embed="rId6">
            <a:alphaModFix/>
          </a:blip>
          <a:srcRect b="23123" l="0" r="0" t="23460"/>
          <a:stretch/>
        </p:blipFill>
        <p:spPr>
          <a:xfrm>
            <a:off x="948463" y="2702925"/>
            <a:ext cx="2827874" cy="14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4"/>
          <p:cNvSpPr txBox="1"/>
          <p:nvPr/>
        </p:nvSpPr>
        <p:spPr>
          <a:xfrm>
            <a:off x="1748700" y="2351038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Opioids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1" name="Google Shape;301;p24"/>
          <p:cNvSpPr txBox="1"/>
          <p:nvPr/>
        </p:nvSpPr>
        <p:spPr>
          <a:xfrm>
            <a:off x="1529850" y="4034788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GABA-analogue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2" name="Google Shape;302;p24"/>
          <p:cNvSpPr txBox="1"/>
          <p:nvPr/>
        </p:nvSpPr>
        <p:spPr>
          <a:xfrm>
            <a:off x="5578150" y="22969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Benzodiazepine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3" name="Google Shape;303;p24"/>
          <p:cNvSpPr txBox="1"/>
          <p:nvPr/>
        </p:nvSpPr>
        <p:spPr>
          <a:xfrm>
            <a:off x="5906125" y="40141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Stimulants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Density of Recreational Drug Use (</a:t>
            </a:r>
            <a:r>
              <a:rPr lang="en"/>
              <a:t>Opioids</a:t>
            </a:r>
            <a:r>
              <a:rPr lang="en"/>
              <a:t>) by State</a:t>
            </a:r>
            <a:endParaRPr/>
          </a:p>
        </p:txBody>
      </p:sp>
      <p:sp>
        <p:nvSpPr>
          <p:cNvPr id="309" name="Google Shape;309;p2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25"/>
          <p:cNvSpPr txBox="1"/>
          <p:nvPr/>
        </p:nvSpPr>
        <p:spPr>
          <a:xfrm>
            <a:off x="5798125" y="1542575"/>
            <a:ext cx="5913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Louisiana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Ranks #5 in Police Density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Washington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Ranks #50 in Police Density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11" name="Google Shape;311;p25"/>
          <p:cNvGrpSpPr/>
          <p:nvPr/>
        </p:nvGrpSpPr>
        <p:grpSpPr>
          <a:xfrm>
            <a:off x="786150" y="1351075"/>
            <a:ext cx="4884900" cy="2729475"/>
            <a:chOff x="862350" y="1296225"/>
            <a:chExt cx="4884900" cy="2729475"/>
          </a:xfrm>
        </p:grpSpPr>
        <p:pic>
          <p:nvPicPr>
            <p:cNvPr id="312" name="Google Shape;312;p25"/>
            <p:cNvPicPr preferRelativeResize="0"/>
            <p:nvPr/>
          </p:nvPicPr>
          <p:blipFill rotWithShape="1">
            <a:blip r:embed="rId3">
              <a:alphaModFix/>
            </a:blip>
            <a:srcRect b="25153" l="8139" r="7692" t="26605"/>
            <a:stretch/>
          </p:blipFill>
          <p:spPr>
            <a:xfrm>
              <a:off x="862350" y="1296225"/>
              <a:ext cx="4884900" cy="27294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3" name="Google Shape;313;p25"/>
            <p:cNvGrpSpPr/>
            <p:nvPr/>
          </p:nvGrpSpPr>
          <p:grpSpPr>
            <a:xfrm>
              <a:off x="1941289" y="2814399"/>
              <a:ext cx="176100" cy="180300"/>
              <a:chOff x="4139664" y="3659974"/>
              <a:chExt cx="176100" cy="180300"/>
            </a:xfrm>
          </p:grpSpPr>
          <p:sp>
            <p:nvSpPr>
              <p:cNvPr id="314" name="Google Shape;314;p25"/>
              <p:cNvSpPr/>
              <p:nvPr/>
            </p:nvSpPr>
            <p:spPr>
              <a:xfrm>
                <a:off x="4139664" y="3659974"/>
                <a:ext cx="176100" cy="180300"/>
              </a:xfrm>
              <a:prstGeom prst="ellipse">
                <a:avLst/>
              </a:prstGeom>
              <a:noFill/>
              <a:ln cap="flat" cmpd="sng" w="2857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5"/>
              <p:cNvSpPr/>
              <p:nvPr/>
            </p:nvSpPr>
            <p:spPr>
              <a:xfrm>
                <a:off x="4174824" y="3696007"/>
                <a:ext cx="105600" cy="108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6" name="Google Shape;316;p25"/>
            <p:cNvGrpSpPr/>
            <p:nvPr/>
          </p:nvGrpSpPr>
          <p:grpSpPr>
            <a:xfrm>
              <a:off x="3465189" y="3075249"/>
              <a:ext cx="176100" cy="180300"/>
              <a:chOff x="2677414" y="3615099"/>
              <a:chExt cx="176100" cy="180300"/>
            </a:xfrm>
          </p:grpSpPr>
          <p:sp>
            <p:nvSpPr>
              <p:cNvPr id="317" name="Google Shape;317;p25"/>
              <p:cNvSpPr/>
              <p:nvPr/>
            </p:nvSpPr>
            <p:spPr>
              <a:xfrm>
                <a:off x="2677414" y="3615099"/>
                <a:ext cx="176100" cy="180300"/>
              </a:xfrm>
              <a:prstGeom prst="ellipse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5"/>
              <p:cNvSpPr/>
              <p:nvPr/>
            </p:nvSpPr>
            <p:spPr>
              <a:xfrm>
                <a:off x="2712574" y="3651132"/>
                <a:ext cx="105600" cy="1083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9" name="Google Shape;319;p25"/>
            <p:cNvGrpSpPr/>
            <p:nvPr/>
          </p:nvGrpSpPr>
          <p:grpSpPr>
            <a:xfrm>
              <a:off x="3641289" y="1733874"/>
              <a:ext cx="176100" cy="180300"/>
              <a:chOff x="3549639" y="1667749"/>
              <a:chExt cx="176100" cy="180300"/>
            </a:xfrm>
          </p:grpSpPr>
          <p:sp>
            <p:nvSpPr>
              <p:cNvPr id="320" name="Google Shape;320;p25"/>
              <p:cNvSpPr/>
              <p:nvPr/>
            </p:nvSpPr>
            <p:spPr>
              <a:xfrm>
                <a:off x="3549639" y="1667749"/>
                <a:ext cx="176100" cy="180300"/>
              </a:xfrm>
              <a:prstGeom prst="ellipse">
                <a:avLst/>
              </a:prstGeom>
              <a:noFill/>
              <a:ln cap="flat" cmpd="sng" w="2857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1" name="Google Shape;321;p25"/>
              <p:cNvSpPr/>
              <p:nvPr/>
            </p:nvSpPr>
            <p:spPr>
              <a:xfrm>
                <a:off x="3584799" y="1703782"/>
                <a:ext cx="105600" cy="108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2" name="Google Shape;322;p25"/>
            <p:cNvGrpSpPr/>
            <p:nvPr/>
          </p:nvGrpSpPr>
          <p:grpSpPr>
            <a:xfrm>
              <a:off x="1183214" y="1490299"/>
              <a:ext cx="176100" cy="180300"/>
              <a:chOff x="6127814" y="1871999"/>
              <a:chExt cx="176100" cy="180300"/>
            </a:xfrm>
          </p:grpSpPr>
          <p:sp>
            <p:nvSpPr>
              <p:cNvPr id="323" name="Google Shape;323;p25"/>
              <p:cNvSpPr/>
              <p:nvPr/>
            </p:nvSpPr>
            <p:spPr>
              <a:xfrm>
                <a:off x="6127814" y="1871999"/>
                <a:ext cx="176100" cy="180300"/>
              </a:xfrm>
              <a:prstGeom prst="ellipse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5"/>
              <p:cNvSpPr/>
              <p:nvPr/>
            </p:nvSpPr>
            <p:spPr>
              <a:xfrm>
                <a:off x="6162974" y="1908032"/>
                <a:ext cx="105600" cy="1083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5" name="Google Shape;325;p25"/>
          <p:cNvSpPr txBox="1"/>
          <p:nvPr>
            <p:ph type="title"/>
          </p:nvPr>
        </p:nvSpPr>
        <p:spPr>
          <a:xfrm>
            <a:off x="5724325" y="1134086"/>
            <a:ext cx="51840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States with Highest Opioid Use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326" name="Google Shape;326;p25"/>
          <p:cNvSpPr txBox="1"/>
          <p:nvPr>
            <p:ph type="title"/>
          </p:nvPr>
        </p:nvSpPr>
        <p:spPr>
          <a:xfrm>
            <a:off x="5724325" y="2634736"/>
            <a:ext cx="51840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</a:rPr>
              <a:t>States with Lowest Opioid Use</a:t>
            </a:r>
            <a:endParaRPr sz="1600">
              <a:solidFill>
                <a:srgbClr val="1155CC"/>
              </a:solidFill>
            </a:endParaRPr>
          </a:p>
        </p:txBody>
      </p:sp>
      <p:sp>
        <p:nvSpPr>
          <p:cNvPr id="327" name="Google Shape;327;p25"/>
          <p:cNvSpPr txBox="1"/>
          <p:nvPr/>
        </p:nvSpPr>
        <p:spPr>
          <a:xfrm>
            <a:off x="5823450" y="3033850"/>
            <a:ext cx="300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New Mexico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Ranks #3 in Police Density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Wisconsin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Ranks #46 in Police Density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6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6"/>
          <p:cNvSpPr txBox="1"/>
          <p:nvPr>
            <p:ph idx="4294967295" type="ctrTitle"/>
          </p:nvPr>
        </p:nvSpPr>
        <p:spPr>
          <a:xfrm>
            <a:off x="533400" y="1252131"/>
            <a:ext cx="4779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Finding #2</a:t>
            </a:r>
            <a:endParaRPr b="1" sz="6000"/>
          </a:p>
        </p:txBody>
      </p:sp>
      <p:sp>
        <p:nvSpPr>
          <p:cNvPr id="334" name="Google Shape;334;p26"/>
          <p:cNvSpPr txBox="1"/>
          <p:nvPr>
            <p:ph idx="4294967295" type="subTitle"/>
          </p:nvPr>
        </p:nvSpPr>
        <p:spPr>
          <a:xfrm>
            <a:off x="533400" y="2394538"/>
            <a:ext cx="4779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Higher policing is associated with reduced illegal drug use</a:t>
            </a:r>
            <a:endParaRPr/>
          </a:p>
        </p:txBody>
      </p:sp>
      <p:cxnSp>
        <p:nvCxnSpPr>
          <p:cNvPr id="335" name="Google Shape;335;p26"/>
          <p:cNvCxnSpPr/>
          <p:nvPr/>
        </p:nvCxnSpPr>
        <p:spPr>
          <a:xfrm flipH="1" rot="10800000">
            <a:off x="6805299" y="540952"/>
            <a:ext cx="143700" cy="377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26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26"/>
          <p:cNvCxnSpPr>
            <a:endCxn id="332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" name="Google Shape;338;p26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0" name="Google Shape;340;p26"/>
          <p:cNvGrpSpPr/>
          <p:nvPr/>
        </p:nvGrpSpPr>
        <p:grpSpPr>
          <a:xfrm>
            <a:off x="6111644" y="1439613"/>
            <a:ext cx="1103612" cy="784804"/>
            <a:chOff x="3927500" y="301425"/>
            <a:chExt cx="461550" cy="411625"/>
          </a:xfrm>
        </p:grpSpPr>
        <p:sp>
          <p:nvSpPr>
            <p:cNvPr id="341" name="Google Shape;341;p26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Drug Abuse Arrests</a:t>
            </a:r>
            <a:endParaRPr/>
          </a:p>
        </p:txBody>
      </p:sp>
      <p:sp>
        <p:nvSpPr>
          <p:cNvPr id="373" name="Google Shape;373;p2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4" name="Google Shape;374;p27"/>
          <p:cNvSpPr txBox="1"/>
          <p:nvPr>
            <p:ph type="title"/>
          </p:nvPr>
        </p:nvSpPr>
        <p:spPr>
          <a:xfrm>
            <a:off x="6402475" y="1178450"/>
            <a:ext cx="2001900" cy="4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Top 3 States </a:t>
            </a:r>
            <a:endParaRPr sz="2200"/>
          </a:p>
        </p:txBody>
      </p:sp>
      <p:sp>
        <p:nvSpPr>
          <p:cNvPr id="375" name="Google Shape;375;p27"/>
          <p:cNvSpPr txBox="1"/>
          <p:nvPr/>
        </p:nvSpPr>
        <p:spPr>
          <a:xfrm>
            <a:off x="6320700" y="1793175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Sans Pro"/>
                <a:ea typeface="Source Sans Pro"/>
                <a:cs typeface="Source Sans Pro"/>
                <a:sym typeface="Source Sans Pro"/>
              </a:rPr>
              <a:t>1.    Wyoming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Sans Pro"/>
                <a:ea typeface="Source Sans Pro"/>
                <a:cs typeface="Source Sans Pro"/>
                <a:sym typeface="Source Sans Pro"/>
              </a:rPr>
              <a:t>2.    South Dakota</a:t>
            </a:r>
            <a:endParaRPr b="1"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Sans Pro"/>
                <a:ea typeface="Source Sans Pro"/>
                <a:cs typeface="Source Sans Pro"/>
                <a:sym typeface="Source Sans Pro"/>
              </a:rPr>
              <a:t>3.    Missouri</a:t>
            </a:r>
            <a:endParaRPr b="1" sz="2000"/>
          </a:p>
        </p:txBody>
      </p:sp>
      <p:pic>
        <p:nvPicPr>
          <p:cNvPr id="376" name="Google Shape;376;p27"/>
          <p:cNvPicPr preferRelativeResize="0"/>
          <p:nvPr/>
        </p:nvPicPr>
        <p:blipFill rotWithShape="1">
          <a:blip r:embed="rId3">
            <a:alphaModFix/>
          </a:blip>
          <a:srcRect b="25324" l="0" r="0" t="24815"/>
          <a:stretch/>
        </p:blipFill>
        <p:spPr>
          <a:xfrm>
            <a:off x="219250" y="1148000"/>
            <a:ext cx="6101450" cy="296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Density of Illicit Drug Use by State</a:t>
            </a:r>
            <a:endParaRPr/>
          </a:p>
        </p:txBody>
      </p:sp>
      <p:sp>
        <p:nvSpPr>
          <p:cNvPr id="382" name="Google Shape;382;p2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3" name="Google Shape;383;p28"/>
          <p:cNvPicPr preferRelativeResize="0"/>
          <p:nvPr/>
        </p:nvPicPr>
        <p:blipFill rotWithShape="1">
          <a:blip r:embed="rId3">
            <a:alphaModFix/>
          </a:blip>
          <a:srcRect b="24035" l="4401" r="5598" t="24097"/>
          <a:stretch/>
        </p:blipFill>
        <p:spPr>
          <a:xfrm>
            <a:off x="786150" y="1257694"/>
            <a:ext cx="4803625" cy="2698906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8"/>
          <p:cNvSpPr txBox="1"/>
          <p:nvPr/>
        </p:nvSpPr>
        <p:spPr>
          <a:xfrm>
            <a:off x="5687963" y="1573413"/>
            <a:ext cx="5913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Washington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Ranks #3 in Illicit Drug Use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Ranks # 42 in Drug Abuse Arrests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5" name="Google Shape;385;p28"/>
          <p:cNvSpPr txBox="1"/>
          <p:nvPr>
            <p:ph type="title"/>
          </p:nvPr>
        </p:nvSpPr>
        <p:spPr>
          <a:xfrm>
            <a:off x="5550538" y="1139598"/>
            <a:ext cx="51840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States with Highest Illicit Drug Use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386" name="Google Shape;386;p28"/>
          <p:cNvSpPr txBox="1"/>
          <p:nvPr>
            <p:ph type="title"/>
          </p:nvPr>
        </p:nvSpPr>
        <p:spPr>
          <a:xfrm>
            <a:off x="5550525" y="2331786"/>
            <a:ext cx="51840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</a:rPr>
              <a:t>States with Lowest Illicit Drug Use </a:t>
            </a:r>
            <a:endParaRPr sz="1600">
              <a:solidFill>
                <a:srgbClr val="1155CC"/>
              </a:solidFill>
            </a:endParaRPr>
          </a:p>
        </p:txBody>
      </p:sp>
      <p:sp>
        <p:nvSpPr>
          <p:cNvPr id="387" name="Google Shape;387;p28"/>
          <p:cNvSpPr txBox="1"/>
          <p:nvPr/>
        </p:nvSpPr>
        <p:spPr>
          <a:xfrm>
            <a:off x="5696125" y="2743113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South Dakota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Ranks #50 in Illicit Drug Use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Ranks #2 in Drug Abuse Arrests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88" name="Google Shape;388;p28"/>
          <p:cNvGrpSpPr/>
          <p:nvPr/>
        </p:nvGrpSpPr>
        <p:grpSpPr>
          <a:xfrm>
            <a:off x="1236214" y="1450399"/>
            <a:ext cx="176100" cy="180300"/>
            <a:chOff x="260889" y="1257699"/>
            <a:chExt cx="176100" cy="180300"/>
          </a:xfrm>
        </p:grpSpPr>
        <p:sp>
          <p:nvSpPr>
            <p:cNvPr id="389" name="Google Shape;389;p28"/>
            <p:cNvSpPr/>
            <p:nvPr/>
          </p:nvSpPr>
          <p:spPr>
            <a:xfrm>
              <a:off x="260889" y="1257699"/>
              <a:ext cx="176100" cy="1803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296149" y="1293707"/>
              <a:ext cx="105600" cy="108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Google Shape;391;p28"/>
          <p:cNvGrpSpPr/>
          <p:nvPr/>
        </p:nvGrpSpPr>
        <p:grpSpPr>
          <a:xfrm>
            <a:off x="2791939" y="1799274"/>
            <a:ext cx="176100" cy="180300"/>
            <a:chOff x="112389" y="2107274"/>
            <a:chExt cx="176100" cy="180300"/>
          </a:xfrm>
        </p:grpSpPr>
        <p:sp>
          <p:nvSpPr>
            <p:cNvPr id="392" name="Google Shape;392;p28"/>
            <p:cNvSpPr/>
            <p:nvPr/>
          </p:nvSpPr>
          <p:spPr>
            <a:xfrm>
              <a:off x="147649" y="2143282"/>
              <a:ext cx="105600" cy="10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112389" y="2107274"/>
              <a:ext cx="176100" cy="180300"/>
            </a:xfrm>
            <a:prstGeom prst="ellipse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9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9"/>
          <p:cNvSpPr txBox="1"/>
          <p:nvPr>
            <p:ph idx="4294967295" type="ctrTitle"/>
          </p:nvPr>
        </p:nvSpPr>
        <p:spPr>
          <a:xfrm>
            <a:off x="148025" y="1252125"/>
            <a:ext cx="5727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/>
              <a:t>Overall Finding</a:t>
            </a:r>
            <a:endParaRPr b="1" sz="5500"/>
          </a:p>
        </p:txBody>
      </p:sp>
      <p:sp>
        <p:nvSpPr>
          <p:cNvPr id="400" name="Google Shape;400;p29"/>
          <p:cNvSpPr txBox="1"/>
          <p:nvPr>
            <p:ph idx="4294967295" type="subTitle"/>
          </p:nvPr>
        </p:nvSpPr>
        <p:spPr>
          <a:xfrm>
            <a:off x="533400" y="2394550"/>
            <a:ext cx="50913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Recreational drug use has no correlation with police density </a:t>
            </a:r>
            <a:endParaRPr/>
          </a:p>
        </p:txBody>
      </p:sp>
      <p:cxnSp>
        <p:nvCxnSpPr>
          <p:cNvPr id="401" name="Google Shape;401;p29"/>
          <p:cNvCxnSpPr/>
          <p:nvPr/>
        </p:nvCxnSpPr>
        <p:spPr>
          <a:xfrm flipH="1" rot="10800000">
            <a:off x="6805299" y="540952"/>
            <a:ext cx="143700" cy="377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29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29"/>
          <p:cNvCxnSpPr>
            <a:endCxn id="398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4" name="Google Shape;404;p29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06" name="Google Shape;406;p29"/>
          <p:cNvGrpSpPr/>
          <p:nvPr/>
        </p:nvGrpSpPr>
        <p:grpSpPr>
          <a:xfrm>
            <a:off x="6111644" y="1439613"/>
            <a:ext cx="1103612" cy="784804"/>
            <a:chOff x="3927500" y="301425"/>
            <a:chExt cx="461550" cy="411625"/>
          </a:xfrm>
        </p:grpSpPr>
        <p:sp>
          <p:nvSpPr>
            <p:cNvPr id="407" name="Google Shape;407;p29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2" name="Google Shape;412;p29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3" name="Google Shape;413;p29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4" name="Google Shape;414;p29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6" name="Google Shape;416;p29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7" name="Google Shape;417;p29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8" name="Google Shape;418;p29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9" name="Google Shape;419;p29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1" name="Google Shape;421;p29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2" name="Google Shape;422;p29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3" name="Google Shape;423;p29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4" name="Google Shape;424;p29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6" name="Google Shape;426;p29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7" name="Google Shape;427;p29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8" name="Google Shape;428;p29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9" name="Google Shape;429;p29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1" name="Google Shape;431;p29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2" name="Google Shape;432;p29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3" name="Google Shape;433;p29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0"/>
          <p:cNvSpPr txBox="1"/>
          <p:nvPr>
            <p:ph idx="4294967295" type="ctrTitle"/>
          </p:nvPr>
        </p:nvSpPr>
        <p:spPr>
          <a:xfrm>
            <a:off x="685800" y="5165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Works Cited</a:t>
            </a:r>
            <a:endParaRPr b="1" sz="6000"/>
          </a:p>
        </p:txBody>
      </p:sp>
      <p:sp>
        <p:nvSpPr>
          <p:cNvPr id="439" name="Google Shape;439;p30"/>
          <p:cNvSpPr txBox="1"/>
          <p:nvPr>
            <p:ph idx="4294967295" type="body"/>
          </p:nvPr>
        </p:nvSpPr>
        <p:spPr>
          <a:xfrm>
            <a:off x="500775" y="1676350"/>
            <a:ext cx="7957500" cy="24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556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“Table 69.” </a:t>
            </a:r>
            <a:r>
              <a:rPr i="1" lang="en" sz="14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FBI</a:t>
            </a:r>
            <a:r>
              <a:rPr lang="en" sz="14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, FBI, 12 Sept. 2019, </a:t>
            </a:r>
            <a:endParaRPr sz="14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101600" lvl="0" marL="8128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ucr.fbi.gov/crime-in-the-u.s/2018/crime-in-the-u.s.-2018/tables/table-69. </a:t>
            </a:r>
            <a:endParaRPr sz="14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3556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“Table 77.” </a:t>
            </a:r>
            <a:r>
              <a:rPr i="1" lang="en" sz="14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FBI</a:t>
            </a:r>
            <a:r>
              <a:rPr lang="en" sz="14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, FBI, 7 Aug. 2019, </a:t>
            </a:r>
            <a:endParaRPr sz="14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101600" lvl="0" marL="8128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ucr.fbi.gov/crime-in-the-u.s/2018/crime-in-the-u.s.-2018/tables/table-77. </a:t>
            </a:r>
            <a:endParaRPr sz="14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ctrTitle"/>
          </p:nvPr>
        </p:nvSpPr>
        <p:spPr>
          <a:xfrm>
            <a:off x="1546025" y="199184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Team Name:</a:t>
            </a:r>
            <a:endParaRPr sz="60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Free Lunch</a:t>
            </a:r>
            <a:endParaRPr/>
          </a:p>
        </p:txBody>
      </p:sp>
      <p:sp>
        <p:nvSpPr>
          <p:cNvPr id="76" name="Google Shape;76;p13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14"/>
          <p:cNvPicPr preferRelativeResize="0"/>
          <p:nvPr/>
        </p:nvPicPr>
        <p:blipFill rotWithShape="1">
          <a:blip r:embed="rId3">
            <a:alphaModFix/>
          </a:blip>
          <a:srcRect b="0" l="69" r="59" t="0"/>
          <a:stretch/>
        </p:blipFill>
        <p:spPr>
          <a:xfrm>
            <a:off x="229725" y="159420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/>
        </p:nvSpPr>
        <p:spPr>
          <a:xfrm>
            <a:off x="229725" y="321322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Cassandra Man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manc@usc.edu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7275" y="161670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/>
        </p:nvSpPr>
        <p:spPr>
          <a:xfrm>
            <a:off x="2078175" y="321322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Wilson Ho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wilsonho@usc.edu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7" name="Google Shape;87;p14"/>
          <p:cNvPicPr preferRelativeResize="0"/>
          <p:nvPr/>
        </p:nvPicPr>
        <p:blipFill rotWithShape="1">
          <a:blip r:embed="rId5">
            <a:alphaModFix/>
          </a:blip>
          <a:srcRect b="31028" l="0" r="0" t="11051"/>
          <a:stretch/>
        </p:blipFill>
        <p:spPr>
          <a:xfrm>
            <a:off x="3849375" y="161670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/>
          <p:nvPr/>
        </p:nvSpPr>
        <p:spPr>
          <a:xfrm>
            <a:off x="3827400" y="321322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Yilin Qi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yilinqi@usc.edu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6">
            <a:alphaModFix/>
          </a:blip>
          <a:srcRect b="23479" l="0" r="0" t="3782"/>
          <a:stretch/>
        </p:blipFill>
        <p:spPr>
          <a:xfrm>
            <a:off x="5637225" y="1616700"/>
            <a:ext cx="1489200" cy="144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/>
          <p:nvPr/>
        </p:nvSpPr>
        <p:spPr>
          <a:xfrm>
            <a:off x="5651475" y="321322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Tara Erberich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terberic@usc.edu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1" name="Google Shape;91;p14"/>
          <p:cNvPicPr preferRelativeResize="0"/>
          <p:nvPr/>
        </p:nvPicPr>
        <p:blipFill rotWithShape="1">
          <a:blip r:embed="rId7">
            <a:alphaModFix/>
          </a:blip>
          <a:srcRect b="1512" l="0" r="0" t="1512"/>
          <a:stretch/>
        </p:blipFill>
        <p:spPr>
          <a:xfrm>
            <a:off x="7425075" y="1594200"/>
            <a:ext cx="1489200" cy="144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7425075" y="319072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Amy Zhang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amyzhang@usc.edu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/>
          <p:nvPr/>
        </p:nvSpPr>
        <p:spPr>
          <a:xfrm>
            <a:off x="5897806" y="2531238"/>
            <a:ext cx="1381800" cy="13656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 txBox="1"/>
          <p:nvPr>
            <p:ph idx="4294967295" type="ctrTitle"/>
          </p:nvPr>
        </p:nvSpPr>
        <p:spPr>
          <a:xfrm>
            <a:off x="373150" y="190425"/>
            <a:ext cx="8170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Research Questions</a:t>
            </a:r>
            <a:endParaRPr b="1" sz="4800"/>
          </a:p>
        </p:txBody>
      </p:sp>
      <p:sp>
        <p:nvSpPr>
          <p:cNvPr id="99" name="Google Shape;99;p15"/>
          <p:cNvSpPr txBox="1"/>
          <p:nvPr>
            <p:ph idx="4294967295" type="body"/>
          </p:nvPr>
        </p:nvSpPr>
        <p:spPr>
          <a:xfrm>
            <a:off x="849525" y="1521425"/>
            <a:ext cx="5103600" cy="3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Slab"/>
              <a:buChar char="❖"/>
            </a:pPr>
            <a:r>
              <a:rPr lang="en" sz="12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How does non-medical drug usage correlate with police density by state for different drugs? </a:t>
            </a:r>
            <a:endParaRPr sz="12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Slab"/>
              <a:buChar char="➢"/>
            </a:pPr>
            <a:r>
              <a:rPr lang="en" sz="12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Ex: non-medical drug usage of different drugs vary with police density.</a:t>
            </a:r>
            <a:endParaRPr sz="12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Slab"/>
              <a:buChar char="❖"/>
            </a:pPr>
            <a:r>
              <a:rPr lang="en" sz="12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What policing variables predict drug use (police density, drug arrests made) of different drugs? </a:t>
            </a:r>
            <a:endParaRPr sz="12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Slab"/>
              <a:buChar char="➢"/>
            </a:pPr>
            <a:r>
              <a:rPr lang="en" sz="12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Ex: Are certain drug usages more sensitive to police density, others more sensitive to arrests made.</a:t>
            </a:r>
            <a:endParaRPr sz="12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100" name="Google Shape;100;p15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5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5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4" name="Google Shape;104;p15"/>
          <p:cNvGrpSpPr/>
          <p:nvPr/>
        </p:nvGrpSpPr>
        <p:grpSpPr>
          <a:xfrm>
            <a:off x="6110098" y="2634149"/>
            <a:ext cx="957209" cy="1159802"/>
            <a:chOff x="9901824" y="937343"/>
            <a:chExt cx="744273" cy="793950"/>
          </a:xfrm>
        </p:grpSpPr>
        <p:grpSp>
          <p:nvGrpSpPr>
            <p:cNvPr id="105" name="Google Shape;105;p15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6" name="Google Shape;106;p15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6" name="Google Shape;116;p15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/>
          <p:nvPr>
            <p:ph type="title"/>
          </p:nvPr>
        </p:nvSpPr>
        <p:spPr>
          <a:xfrm>
            <a:off x="786150" y="189798"/>
            <a:ext cx="7571700" cy="47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Methods</a:t>
            </a:r>
            <a:endParaRPr sz="2500"/>
          </a:p>
        </p:txBody>
      </p:sp>
      <p:sp>
        <p:nvSpPr>
          <p:cNvPr id="127" name="Google Shape;127;p1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0" y="207657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0" y="207657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" name="Google Shape;130;p16"/>
          <p:cNvGrpSpPr/>
          <p:nvPr/>
        </p:nvGrpSpPr>
        <p:grpSpPr>
          <a:xfrm>
            <a:off x="1786339" y="1408951"/>
            <a:ext cx="473400" cy="473400"/>
            <a:chOff x="1786339" y="1703401"/>
            <a:chExt cx="473400" cy="473400"/>
          </a:xfrm>
        </p:grpSpPr>
        <p:sp>
          <p:nvSpPr>
            <p:cNvPr id="131" name="Google Shape;131;p16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133" name="Google Shape;133;p16"/>
          <p:cNvGrpSpPr/>
          <p:nvPr/>
        </p:nvGrpSpPr>
        <p:grpSpPr>
          <a:xfrm>
            <a:off x="3814414" y="1408951"/>
            <a:ext cx="473400" cy="473400"/>
            <a:chOff x="3814414" y="1703401"/>
            <a:chExt cx="473400" cy="473400"/>
          </a:xfrm>
        </p:grpSpPr>
        <p:sp>
          <p:nvSpPr>
            <p:cNvPr id="134" name="Google Shape;134;p16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136" name="Google Shape;136;p16"/>
          <p:cNvGrpSpPr/>
          <p:nvPr/>
        </p:nvGrpSpPr>
        <p:grpSpPr>
          <a:xfrm>
            <a:off x="5842489" y="1408951"/>
            <a:ext cx="473400" cy="473400"/>
            <a:chOff x="5842489" y="1703401"/>
            <a:chExt cx="473400" cy="473400"/>
          </a:xfrm>
        </p:grpSpPr>
        <p:sp>
          <p:nvSpPr>
            <p:cNvPr id="137" name="Google Shape;137;p16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139" name="Google Shape;139;p16"/>
          <p:cNvGrpSpPr/>
          <p:nvPr/>
        </p:nvGrpSpPr>
        <p:grpSpPr>
          <a:xfrm>
            <a:off x="6880814" y="3281850"/>
            <a:ext cx="473400" cy="473400"/>
            <a:chOff x="6880814" y="3576300"/>
            <a:chExt cx="473400" cy="473400"/>
          </a:xfrm>
        </p:grpSpPr>
        <p:sp>
          <p:nvSpPr>
            <p:cNvPr id="140" name="Google Shape;140;p16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142" name="Google Shape;142;p16"/>
          <p:cNvGrpSpPr/>
          <p:nvPr/>
        </p:nvGrpSpPr>
        <p:grpSpPr>
          <a:xfrm>
            <a:off x="4852739" y="3281850"/>
            <a:ext cx="473400" cy="473400"/>
            <a:chOff x="4852739" y="3576300"/>
            <a:chExt cx="473400" cy="473400"/>
          </a:xfrm>
        </p:grpSpPr>
        <p:sp>
          <p:nvSpPr>
            <p:cNvPr id="143" name="Google Shape;143;p16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145" name="Google Shape;145;p16"/>
          <p:cNvGrpSpPr/>
          <p:nvPr/>
        </p:nvGrpSpPr>
        <p:grpSpPr>
          <a:xfrm>
            <a:off x="2824664" y="3281850"/>
            <a:ext cx="473400" cy="473400"/>
            <a:chOff x="2824664" y="3576300"/>
            <a:chExt cx="473400" cy="473400"/>
          </a:xfrm>
        </p:grpSpPr>
        <p:sp>
          <p:nvSpPr>
            <p:cNvPr id="146" name="Google Shape;146;p16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48" name="Google Shape;148;p16"/>
          <p:cNvSpPr txBox="1"/>
          <p:nvPr/>
        </p:nvSpPr>
        <p:spPr>
          <a:xfrm>
            <a:off x="1225800" y="748150"/>
            <a:ext cx="15546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Clean Data &amp; normalize data by mean, find external policing data, </a:t>
            </a: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calculate</a:t>
            </a: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per capita of arrests and police </a:t>
            </a: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density</a:t>
            </a: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combine selected </a:t>
            </a: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variables</a:t>
            </a: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3302925" y="748150"/>
            <a:ext cx="15546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scatter plots with regression models for </a:t>
            </a: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visualization</a:t>
            </a: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run summary stats</a:t>
            </a: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find significant and nonsignificant p-values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0" name="Google Shape;150;p16"/>
          <p:cNvSpPr txBox="1"/>
          <p:nvPr/>
        </p:nvSpPr>
        <p:spPr>
          <a:xfrm>
            <a:off x="5301900" y="748250"/>
            <a:ext cx="15546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scatter plots for lowess models to </a:t>
            </a: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visualize any nonlinearity and to check different smoothing fractions 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1" name="Google Shape;151;p16"/>
          <p:cNvSpPr txBox="1"/>
          <p:nvPr/>
        </p:nvSpPr>
        <p:spPr>
          <a:xfrm>
            <a:off x="2278675" y="3769250"/>
            <a:ext cx="15546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Ran Regression on all drug variables against police per capita and against drug arrests per capita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4312150" y="3769150"/>
            <a:ext cx="15546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Run Lowess Smoothing to check for nonlinearity on all drug variables against police per capita and against drug arrests per capita  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6393125" y="3769150"/>
            <a:ext cx="15546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</a:t>
            </a: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Choropleth</a:t>
            </a: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Maps to </a:t>
            </a: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visualize</a:t>
            </a: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all drug variables, police per capita, and drug arrests per capita by states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/>
          <p:nvPr/>
        </p:nvSpPr>
        <p:spPr>
          <a:xfrm>
            <a:off x="398238" y="1199199"/>
            <a:ext cx="1172400" cy="11442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"/>
          <p:cNvSpPr txBox="1"/>
          <p:nvPr>
            <p:ph type="title"/>
          </p:nvPr>
        </p:nvSpPr>
        <p:spPr>
          <a:xfrm>
            <a:off x="786150" y="-3778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Variables Analyzed</a:t>
            </a: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501215" y="1299723"/>
            <a:ext cx="966300" cy="9429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1" name="Google Shape;161;p17"/>
          <p:cNvSpPr/>
          <p:nvPr/>
        </p:nvSpPr>
        <p:spPr>
          <a:xfrm>
            <a:off x="1796262" y="1862061"/>
            <a:ext cx="1257900" cy="12276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"/>
          <p:cNvSpPr/>
          <p:nvPr/>
        </p:nvSpPr>
        <p:spPr>
          <a:xfrm>
            <a:off x="1906775" y="1969942"/>
            <a:ext cx="1036800" cy="1012500"/>
          </a:xfrm>
          <a:prstGeom prst="ellipse">
            <a:avLst/>
          </a:prstGeom>
          <a:noFill/>
          <a:ln cap="flat" cmpd="sng" w="2857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3103401" y="770288"/>
            <a:ext cx="1388700" cy="13554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7"/>
          <p:cNvSpPr/>
          <p:nvPr/>
        </p:nvSpPr>
        <p:spPr>
          <a:xfrm>
            <a:off x="3225434" y="889337"/>
            <a:ext cx="1144500" cy="1117500"/>
          </a:xfrm>
          <a:prstGeom prst="ellipse">
            <a:avLst/>
          </a:prstGeom>
          <a:noFill/>
          <a:ln cap="flat" cmpd="sng" w="76200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5" name="Google Shape;165;p17"/>
          <p:cNvCxnSpPr/>
          <p:nvPr/>
        </p:nvCxnSpPr>
        <p:spPr>
          <a:xfrm>
            <a:off x="1428304" y="1973255"/>
            <a:ext cx="514500" cy="3069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7"/>
          <p:cNvCxnSpPr/>
          <p:nvPr/>
        </p:nvCxnSpPr>
        <p:spPr>
          <a:xfrm flipH="1" rot="10800000">
            <a:off x="2851831" y="1745307"/>
            <a:ext cx="450600" cy="439500"/>
          </a:xfrm>
          <a:prstGeom prst="straightConnector1">
            <a:avLst/>
          </a:prstGeom>
          <a:noFill/>
          <a:ln cap="flat" cmpd="sng" w="2857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17"/>
          <p:cNvSpPr/>
          <p:nvPr/>
        </p:nvSpPr>
        <p:spPr>
          <a:xfrm rot="10800000">
            <a:off x="7573363" y="1635626"/>
            <a:ext cx="1172400" cy="11442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7"/>
          <p:cNvSpPr/>
          <p:nvPr/>
        </p:nvSpPr>
        <p:spPr>
          <a:xfrm rot="10800000">
            <a:off x="7676485" y="1736402"/>
            <a:ext cx="966300" cy="9429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17"/>
          <p:cNvSpPr/>
          <p:nvPr/>
        </p:nvSpPr>
        <p:spPr>
          <a:xfrm rot="10800000">
            <a:off x="6089838" y="889364"/>
            <a:ext cx="1257900" cy="12276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7"/>
          <p:cNvSpPr/>
          <p:nvPr/>
        </p:nvSpPr>
        <p:spPr>
          <a:xfrm rot="10800000">
            <a:off x="6200425" y="996583"/>
            <a:ext cx="1036800" cy="1012500"/>
          </a:xfrm>
          <a:prstGeom prst="ellipse">
            <a:avLst/>
          </a:prstGeom>
          <a:noFill/>
          <a:ln cap="flat" cmpd="sng" w="2857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2" name="Google Shape;172;p17"/>
          <p:cNvSpPr/>
          <p:nvPr/>
        </p:nvSpPr>
        <p:spPr>
          <a:xfrm rot="10800000">
            <a:off x="4651899" y="1853338"/>
            <a:ext cx="1388700" cy="13554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7"/>
          <p:cNvSpPr/>
          <p:nvPr/>
        </p:nvSpPr>
        <p:spPr>
          <a:xfrm rot="10800000">
            <a:off x="4774066" y="1972188"/>
            <a:ext cx="1144500" cy="1117500"/>
          </a:xfrm>
          <a:prstGeom prst="ellipse">
            <a:avLst/>
          </a:prstGeom>
          <a:noFill/>
          <a:ln cap="flat" cmpd="sng" w="76200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4" name="Google Shape;174;p17"/>
          <p:cNvCxnSpPr/>
          <p:nvPr/>
        </p:nvCxnSpPr>
        <p:spPr>
          <a:xfrm rot="10800000">
            <a:off x="7201196" y="1698870"/>
            <a:ext cx="514500" cy="3069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17"/>
          <p:cNvCxnSpPr/>
          <p:nvPr/>
        </p:nvCxnSpPr>
        <p:spPr>
          <a:xfrm flipH="1">
            <a:off x="5841569" y="1794218"/>
            <a:ext cx="450600" cy="439500"/>
          </a:xfrm>
          <a:prstGeom prst="straightConnector1">
            <a:avLst/>
          </a:prstGeom>
          <a:noFill/>
          <a:ln cap="flat" cmpd="sng" w="2857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17"/>
          <p:cNvCxnSpPr>
            <a:endCxn id="173" idx="5"/>
          </p:cNvCxnSpPr>
          <p:nvPr/>
        </p:nvCxnSpPr>
        <p:spPr>
          <a:xfrm>
            <a:off x="4259774" y="1794142"/>
            <a:ext cx="681900" cy="3417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17"/>
          <p:cNvSpPr txBox="1"/>
          <p:nvPr/>
        </p:nvSpPr>
        <p:spPr>
          <a:xfrm>
            <a:off x="501213" y="1561656"/>
            <a:ext cx="966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Source Sans Pro"/>
                <a:ea typeface="Source Sans Pro"/>
                <a:cs typeface="Source Sans Pro"/>
                <a:sym typeface="Source Sans Pro"/>
              </a:rPr>
              <a:t>dem_state</a:t>
            </a:r>
            <a:endParaRPr sz="13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1838979" y="2253126"/>
            <a:ext cx="1172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OP_NMU_EVER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3341757" y="1289264"/>
            <a:ext cx="10368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BENZ_NMU_EVER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0" name="Google Shape;180;p17"/>
          <p:cNvSpPr txBox="1"/>
          <p:nvPr/>
        </p:nvSpPr>
        <p:spPr>
          <a:xfrm>
            <a:off x="4816910" y="2343296"/>
            <a:ext cx="10968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STIM_NMU_EVER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1" name="Google Shape;181;p17"/>
          <p:cNvSpPr txBox="1"/>
          <p:nvPr/>
        </p:nvSpPr>
        <p:spPr>
          <a:xfrm>
            <a:off x="6089907" y="1294412"/>
            <a:ext cx="125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ource Sans Pro"/>
                <a:ea typeface="Source Sans Pro"/>
                <a:cs typeface="Source Sans Pro"/>
                <a:sym typeface="Source Sans Pro"/>
              </a:rPr>
              <a:t>GABA_NMU_EVER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2" name="Google Shape;182;p17"/>
          <p:cNvSpPr txBox="1"/>
          <p:nvPr/>
        </p:nvSpPr>
        <p:spPr>
          <a:xfrm>
            <a:off x="7748833" y="2009082"/>
            <a:ext cx="8025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ILL_USE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4925" y="3208075"/>
            <a:ext cx="215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External Variables:</a:t>
            </a:r>
            <a:endParaRPr b="1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84" name="Google Shape;184;p17"/>
          <p:cNvSpPr/>
          <p:nvPr/>
        </p:nvSpPr>
        <p:spPr>
          <a:xfrm rot="-1684788">
            <a:off x="1698851" y="3404422"/>
            <a:ext cx="1243465" cy="1261182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"/>
          <p:cNvSpPr/>
          <p:nvPr/>
        </p:nvSpPr>
        <p:spPr>
          <a:xfrm rot="-1684823">
            <a:off x="1808051" y="3515276"/>
            <a:ext cx="1024835" cy="1039465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6" name="Google Shape;186;p17"/>
          <p:cNvSpPr/>
          <p:nvPr/>
        </p:nvSpPr>
        <p:spPr>
          <a:xfrm rot="-1685532">
            <a:off x="3367467" y="3324107"/>
            <a:ext cx="1334065" cy="1353388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"/>
          <p:cNvSpPr/>
          <p:nvPr/>
        </p:nvSpPr>
        <p:spPr>
          <a:xfrm rot="-1685342">
            <a:off x="3484738" y="3443055"/>
            <a:ext cx="1099729" cy="1115965"/>
          </a:xfrm>
          <a:prstGeom prst="ellipse">
            <a:avLst/>
          </a:prstGeom>
          <a:noFill/>
          <a:ln cap="flat" cmpd="sng" w="2857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88" name="Google Shape;188;p17"/>
          <p:cNvCxnSpPr/>
          <p:nvPr/>
        </p:nvCxnSpPr>
        <p:spPr>
          <a:xfrm rot="-1684349">
            <a:off x="2888371" y="3861456"/>
            <a:ext cx="545700" cy="338347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17"/>
          <p:cNvSpPr txBox="1"/>
          <p:nvPr/>
        </p:nvSpPr>
        <p:spPr>
          <a:xfrm>
            <a:off x="1623825" y="3841475"/>
            <a:ext cx="13935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ource Sans Pro"/>
                <a:ea typeface="Source Sans Pro"/>
                <a:cs typeface="Source Sans Pro"/>
                <a:sym typeface="Source Sans Pro"/>
              </a:rPr>
              <a:t>police_per_capita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0" name="Google Shape;190;p17"/>
          <p:cNvSpPr txBox="1"/>
          <p:nvPr/>
        </p:nvSpPr>
        <p:spPr>
          <a:xfrm>
            <a:off x="3412850" y="3752975"/>
            <a:ext cx="1243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ource Sans Pro"/>
                <a:ea typeface="Source Sans Pro"/>
                <a:cs typeface="Source Sans Pro"/>
                <a:sym typeface="Source Sans Pro"/>
              </a:rPr>
              <a:t>drug_abuse_arrests_PerCapita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 txBox="1"/>
          <p:nvPr>
            <p:ph type="title"/>
          </p:nvPr>
        </p:nvSpPr>
        <p:spPr>
          <a:xfrm>
            <a:off x="786150" y="39845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Regression Models for Police Per Capita VS Drugs</a:t>
            </a:r>
            <a:endParaRPr sz="2400"/>
          </a:p>
        </p:txBody>
      </p:sp>
      <p:sp>
        <p:nvSpPr>
          <p:cNvPr id="196" name="Google Shape;196;p1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7" name="Google Shape;1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1450"/>
            <a:ext cx="2539199" cy="17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0787" y="822838"/>
            <a:ext cx="2539200" cy="1630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1875" y="2760887"/>
            <a:ext cx="2539200" cy="1634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737800"/>
            <a:ext cx="2539200" cy="168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0177" y="834838"/>
            <a:ext cx="2539225" cy="160657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8"/>
          <p:cNvSpPr txBox="1"/>
          <p:nvPr/>
        </p:nvSpPr>
        <p:spPr>
          <a:xfrm>
            <a:off x="5751000" y="2737800"/>
            <a:ext cx="273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❖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No significant p-values at alpha level 0.05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/>
          <p:nvPr>
            <p:ph type="title"/>
          </p:nvPr>
        </p:nvSpPr>
        <p:spPr>
          <a:xfrm>
            <a:off x="786150" y="39845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Regression Models for Drug Arrests VS Drugs</a:t>
            </a:r>
            <a:endParaRPr sz="2400"/>
          </a:p>
        </p:txBody>
      </p:sp>
      <p:sp>
        <p:nvSpPr>
          <p:cNvPr id="208" name="Google Shape;208;p1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" name="Google Shape;2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00" y="840637"/>
            <a:ext cx="2499561" cy="163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7875" y="894837"/>
            <a:ext cx="2371996" cy="15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400" y="2793100"/>
            <a:ext cx="2499550" cy="1633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1425" y="2748912"/>
            <a:ext cx="2684900" cy="1721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03375" y="888149"/>
            <a:ext cx="2372000" cy="154238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9"/>
          <p:cNvSpPr txBox="1"/>
          <p:nvPr/>
        </p:nvSpPr>
        <p:spPr>
          <a:xfrm>
            <a:off x="5742800" y="2793100"/>
            <a:ext cx="2737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❖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No significant p-values at alpha level 0.05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➢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Except for ILL_USE (p&lt;0.011)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/>
          <p:nvPr>
            <p:ph type="title"/>
          </p:nvPr>
        </p:nvSpPr>
        <p:spPr>
          <a:xfrm>
            <a:off x="253000" y="308125"/>
            <a:ext cx="87000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Lowess Smoothing Scatter Plots Police Per Capita</a:t>
            </a:r>
            <a:endParaRPr sz="2700"/>
          </a:p>
        </p:txBody>
      </p:sp>
      <p:sp>
        <p:nvSpPr>
          <p:cNvPr id="220" name="Google Shape;220;p20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00" y="1103575"/>
            <a:ext cx="2755275" cy="158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6575" y="1110200"/>
            <a:ext cx="2755273" cy="157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000" y="2962813"/>
            <a:ext cx="2755275" cy="1561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363" y="2959625"/>
            <a:ext cx="2755275" cy="1568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5800" y="1112238"/>
            <a:ext cx="2755275" cy="157128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0"/>
          <p:cNvSpPr txBox="1"/>
          <p:nvPr/>
        </p:nvSpPr>
        <p:spPr>
          <a:xfrm>
            <a:off x="6187050" y="3489325"/>
            <a:ext cx="217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❖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Insignificant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nonlinearity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